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65" r:id="rId4"/>
    <p:sldId id="266" r:id="rId5"/>
    <p:sldId id="267" r:id="rId6"/>
    <p:sldId id="257" r:id="rId7"/>
    <p:sldId id="268" r:id="rId8"/>
    <p:sldId id="269" r:id="rId9"/>
    <p:sldId id="270" r:id="rId10"/>
    <p:sldId id="274" r:id="rId11"/>
    <p:sldId id="271" r:id="rId12"/>
    <p:sldId id="272" r:id="rId13"/>
    <p:sldId id="273" r:id="rId14"/>
    <p:sldId id="275" r:id="rId15"/>
    <p:sldId id="276" r:id="rId16"/>
    <p:sldId id="259" r:id="rId17"/>
    <p:sldId id="277" r:id="rId18"/>
    <p:sldId id="279" r:id="rId19"/>
    <p:sldId id="280" r:id="rId20"/>
    <p:sldId id="281" r:id="rId21"/>
    <p:sldId id="283" r:id="rId22"/>
    <p:sldId id="284" r:id="rId23"/>
    <p:sldId id="286" r:id="rId24"/>
    <p:sldId id="285" r:id="rId25"/>
    <p:sldId id="261" r:id="rId26"/>
    <p:sldId id="287" r:id="rId27"/>
    <p:sldId id="260" r:id="rId28"/>
    <p:sldId id="288" r:id="rId29"/>
    <p:sldId id="289" r:id="rId30"/>
    <p:sldId id="290" r:id="rId31"/>
    <p:sldId id="282" r:id="rId3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F6AC5-3E00-2D4A-B119-35950AFBCF08}" type="datetimeFigureOut">
              <a:rPr lang="es-ES" smtClean="0"/>
              <a:t>06/04/15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B8F35-F3FC-D949-B606-C9FB32D8C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78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7F9C-665F-44F4-91F9-4287FE7FDB59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7F9C-665F-44F4-91F9-4287FE7FDB59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7F9C-665F-44F4-91F9-4287FE7FDB59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7F9C-665F-44F4-91F9-4287FE7FDB59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>
              <a:latin typeface="Calibri" charset="0"/>
            </a:endParaRPr>
          </a:p>
        </p:txBody>
      </p:sp>
      <p:sp>
        <p:nvSpPr>
          <p:cNvPr id="788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C7448A-D7C6-D64C-805E-8DB4E8572EAA}" type="slidenum">
              <a:rPr lang="es-MX" sz="1200"/>
              <a:pPr eaLnBrk="1" hangingPunct="1"/>
              <a:t>16</a:t>
            </a:fld>
            <a:endParaRPr lang="es-MX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7F9C-665F-44F4-91F9-4287FE7FDB59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7F9C-665F-44F4-91F9-4287FE7FDB59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7F9C-665F-44F4-91F9-4287FE7FDB59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8BF8-D98F-4923-962C-600D63250CEE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8BF8-D98F-4923-962C-600D63250CEE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MX">
              <a:latin typeface="Calibri" charset="0"/>
            </a:endParaRPr>
          </a:p>
        </p:txBody>
      </p:sp>
      <p:sp>
        <p:nvSpPr>
          <p:cNvPr id="829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FD1F68-001B-8F47-9823-56DF20CCD71A}" type="slidenum">
              <a:rPr lang="es-MX" sz="1200"/>
              <a:pPr eaLnBrk="1" hangingPunct="1"/>
              <a:t>25</a:t>
            </a:fld>
            <a:endParaRPr lang="es-MX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8BF8-D98F-4923-962C-600D63250CEE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>
              <a:latin typeface="Calibri" charset="0"/>
            </a:endParaRPr>
          </a:p>
        </p:txBody>
      </p:sp>
      <p:sp>
        <p:nvSpPr>
          <p:cNvPr id="808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D32A75-49FD-E644-A6E8-BA2C1F4C9C4C}" type="slidenum">
              <a:rPr lang="es-MX" sz="1200"/>
              <a:pPr eaLnBrk="1" hangingPunct="1"/>
              <a:t>27</a:t>
            </a:fld>
            <a:endParaRPr lang="es-MX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8BF8-D98F-4923-962C-600D63250CEE}" type="slidenum">
              <a:rPr lang="es-MX" smtClean="0"/>
              <a:pPr/>
              <a:t>28</a:t>
            </a:fld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8BF8-D98F-4923-962C-600D63250CEE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8BF8-D98F-4923-962C-600D63250CEE}" type="slidenum">
              <a:rPr lang="es-MX" smtClean="0"/>
              <a:pPr/>
              <a:t>30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>
              <a:latin typeface="Calibri" charset="0"/>
            </a:endParaRPr>
          </a:p>
        </p:txBody>
      </p:sp>
      <p:sp>
        <p:nvSpPr>
          <p:cNvPr id="747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9C347-83EE-F845-ACDD-D8A42E44C89B}" type="slidenum">
              <a:rPr lang="es-MX" sz="1200"/>
              <a:pPr eaLnBrk="1" hangingPunct="1"/>
              <a:t>6</a:t>
            </a:fld>
            <a:endParaRPr lang="es-MX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>
              <a:latin typeface="Calibri" charset="0"/>
            </a:endParaRPr>
          </a:p>
        </p:txBody>
      </p:sp>
      <p:sp>
        <p:nvSpPr>
          <p:cNvPr id="768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7830E0-E02C-6042-A65E-BC6C37FA07BA}" type="slidenum">
              <a:rPr lang="es-MX" sz="1200"/>
              <a:pPr eaLnBrk="1" hangingPunct="1"/>
              <a:t>10</a:t>
            </a:fld>
            <a:endParaRPr lang="es-MX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7F9C-665F-44F4-91F9-4287FE7FDB59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966-4BC2-5541-B7A4-356438AE9C67}" type="datetimeFigureOut">
              <a:rPr lang="es-ES" smtClean="0"/>
              <a:t>06/04/15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F2B4-F263-AC4D-9216-466AE39E1B4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18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966-4BC2-5541-B7A4-356438AE9C67}" type="datetimeFigureOut">
              <a:rPr lang="es-ES" smtClean="0"/>
              <a:t>06/04/15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F2B4-F263-AC4D-9216-466AE39E1B4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00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966-4BC2-5541-B7A4-356438AE9C67}" type="datetimeFigureOut">
              <a:rPr lang="es-ES" smtClean="0"/>
              <a:t>06/04/15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F2B4-F263-AC4D-9216-466AE39E1B4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08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5C2A6-CA85-A940-A480-7B5B21EFD13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73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966-4BC2-5541-B7A4-356438AE9C67}" type="datetimeFigureOut">
              <a:rPr lang="es-ES" smtClean="0"/>
              <a:t>06/04/15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F2B4-F263-AC4D-9216-466AE39E1B4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33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966-4BC2-5541-B7A4-356438AE9C67}" type="datetimeFigureOut">
              <a:rPr lang="es-ES" smtClean="0"/>
              <a:t>06/04/15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F2B4-F263-AC4D-9216-466AE39E1B4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26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966-4BC2-5541-B7A4-356438AE9C67}" type="datetimeFigureOut">
              <a:rPr lang="es-ES" smtClean="0"/>
              <a:t>06/04/15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F2B4-F263-AC4D-9216-466AE39E1B4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00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966-4BC2-5541-B7A4-356438AE9C67}" type="datetimeFigureOut">
              <a:rPr lang="es-ES" smtClean="0"/>
              <a:t>06/04/15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F2B4-F263-AC4D-9216-466AE39E1B4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19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966-4BC2-5541-B7A4-356438AE9C67}" type="datetimeFigureOut">
              <a:rPr lang="es-ES" smtClean="0"/>
              <a:t>06/04/15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F2B4-F263-AC4D-9216-466AE39E1B4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81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966-4BC2-5541-B7A4-356438AE9C67}" type="datetimeFigureOut">
              <a:rPr lang="es-ES" smtClean="0"/>
              <a:t>06/04/15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F2B4-F263-AC4D-9216-466AE39E1B4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9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966-4BC2-5541-B7A4-356438AE9C67}" type="datetimeFigureOut">
              <a:rPr lang="es-ES" smtClean="0"/>
              <a:t>06/04/15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F2B4-F263-AC4D-9216-466AE39E1B4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28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966-4BC2-5541-B7A4-356438AE9C67}" type="datetimeFigureOut">
              <a:rPr lang="es-ES" smtClean="0"/>
              <a:t>06/04/15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F2B4-F263-AC4D-9216-466AE39E1B4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2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A966-4BC2-5541-B7A4-356438AE9C67}" type="datetimeFigureOut">
              <a:rPr lang="es-ES" smtClean="0"/>
              <a:t>06/04/15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3F2B4-F263-AC4D-9216-466AE39E1B4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7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Imágenes para 2º examen parcial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chemeClr val="tx1"/>
                </a:solidFill>
              </a:rPr>
              <a:t>Edad Media y Edad Moderna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5820" y="3886200"/>
            <a:ext cx="8521768" cy="2772052"/>
          </a:xfrm>
        </p:spPr>
        <p:txBody>
          <a:bodyPr>
            <a:normAutofit fontScale="92500" lnSpcReduction="10000"/>
          </a:bodyPr>
          <a:lstStyle/>
          <a:p>
            <a:endParaRPr lang="es-ES" sz="1300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Temas:</a:t>
            </a:r>
          </a:p>
          <a:p>
            <a:pPr marL="457200" indent="-457200"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Románico (monasterios y pintura)</a:t>
            </a:r>
          </a:p>
          <a:p>
            <a:pPr marL="457200" indent="-457200"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Gótico (catedrales, castillos y pintura)</a:t>
            </a:r>
          </a:p>
          <a:p>
            <a:pPr marL="457200" indent="-457200"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Los orígenes del Renacimiento (</a:t>
            </a:r>
            <a:r>
              <a:rPr lang="es-ES" dirty="0" err="1" smtClean="0">
                <a:solidFill>
                  <a:schemeClr val="tx1"/>
                </a:solidFill>
              </a:rPr>
              <a:t>Giotto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Primer Renacimiento (</a:t>
            </a:r>
            <a:r>
              <a:rPr lang="es-ES" dirty="0" err="1" smtClean="0">
                <a:solidFill>
                  <a:schemeClr val="tx1"/>
                </a:solidFill>
              </a:rPr>
              <a:t>Brunelleschi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y pintura)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4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>
                <a:latin typeface="Arial" charset="0"/>
              </a:rPr>
              <a:t>Periodo Gótico </a:t>
            </a:r>
            <a:r>
              <a:rPr lang="es-ES_tradnl" sz="3800" dirty="0">
                <a:latin typeface="Arial" charset="0"/>
              </a:rPr>
              <a:t>(s. XIII)</a:t>
            </a:r>
            <a:endParaRPr lang="es-ES" sz="3800" u="sng" dirty="0">
              <a:latin typeface="Arial" charset="0"/>
            </a:endParaRPr>
          </a:p>
        </p:txBody>
      </p:sp>
      <p:sp>
        <p:nvSpPr>
          <p:cNvPr id="7577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s-ES_tradnl" sz="2400" b="1" dirty="0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75779" name="Picture 7" descr="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</p:spPr>
      </p:pic>
      <p:pic>
        <p:nvPicPr>
          <p:cNvPr id="5" name="6 Marcador de contenido" descr="43-1 Notre Dam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76606" y="1600199"/>
            <a:ext cx="3567969" cy="4508505"/>
          </a:xfrm>
        </p:spPr>
      </p:pic>
      <p:sp>
        <p:nvSpPr>
          <p:cNvPr id="2" name="CuadroTexto 1"/>
          <p:cNvSpPr txBox="1"/>
          <p:nvPr/>
        </p:nvSpPr>
        <p:spPr>
          <a:xfrm>
            <a:off x="4919664" y="6197084"/>
            <a:ext cx="381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Catedral de </a:t>
            </a:r>
            <a:r>
              <a:rPr lang="es-ES" dirty="0" err="1" smtClean="0"/>
              <a:t>Notre</a:t>
            </a:r>
            <a:r>
              <a:rPr lang="es-ES" dirty="0" smtClean="0"/>
              <a:t> Dame. Par</a:t>
            </a:r>
            <a:r>
              <a:rPr lang="es-ES" dirty="0" smtClean="0"/>
              <a:t>ís, Francia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080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>
            <a:normAutofit/>
          </a:bodyPr>
          <a:lstStyle/>
          <a:p>
            <a:pPr lvl="1"/>
            <a:endParaRPr lang="es-MX" dirty="0"/>
          </a:p>
        </p:txBody>
      </p:sp>
      <p:pic>
        <p:nvPicPr>
          <p:cNvPr id="5" name="4 Marcador de contenido" descr="40f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30000"/>
          </a:blip>
          <a:srcRect b="10272"/>
          <a:stretch>
            <a:fillRect/>
          </a:stretch>
        </p:blipFill>
        <p:spPr>
          <a:xfrm>
            <a:off x="4860032" y="620687"/>
            <a:ext cx="3960440" cy="5767767"/>
          </a:xfrm>
        </p:spPr>
      </p:pic>
      <p:cxnSp>
        <p:nvCxnSpPr>
          <p:cNvPr id="7" name="6 Conector recto de flecha"/>
          <p:cNvCxnSpPr/>
          <p:nvPr/>
        </p:nvCxnSpPr>
        <p:spPr>
          <a:xfrm>
            <a:off x="4355976" y="5373216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rot="16200000" flipH="1">
            <a:off x="5004048" y="2348880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10800000" flipV="1">
            <a:off x="6948264" y="2132856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6501768" y="6006839"/>
            <a:ext cx="576064" cy="288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1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4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20000" contrast="40000"/>
          </a:blip>
          <a:srcRect r="16709"/>
          <a:stretch>
            <a:fillRect/>
          </a:stretch>
        </p:blipFill>
        <p:spPr>
          <a:xfrm>
            <a:off x="2987824" y="260648"/>
            <a:ext cx="3672408" cy="6408712"/>
          </a:xfrm>
        </p:spPr>
      </p:pic>
      <p:pic>
        <p:nvPicPr>
          <p:cNvPr id="6" name="4 Marcador de contenido" descr="40f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lum contrast="30000"/>
          </a:blip>
          <a:srcRect b="10272"/>
          <a:stretch>
            <a:fillRect/>
          </a:stretch>
        </p:blipFill>
        <p:spPr>
          <a:xfrm>
            <a:off x="1043608" y="404664"/>
            <a:ext cx="1582215" cy="2304256"/>
          </a:xfrm>
        </p:spPr>
      </p:pic>
      <p:cxnSp>
        <p:nvCxnSpPr>
          <p:cNvPr id="17" name="16 Conector recto de flecha"/>
          <p:cNvCxnSpPr/>
          <p:nvPr/>
        </p:nvCxnSpPr>
        <p:spPr>
          <a:xfrm flipV="1">
            <a:off x="5940152" y="1093386"/>
            <a:ext cx="792088" cy="31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5868144" y="4540478"/>
            <a:ext cx="1440160" cy="92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4860032" y="5517232"/>
            <a:ext cx="2304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3635896" y="3397642"/>
            <a:ext cx="3134645" cy="31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6588224" y="2060848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5148064" y="1772816"/>
            <a:ext cx="1440160" cy="2880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V="1">
            <a:off x="5148064" y="2060848"/>
            <a:ext cx="1512168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7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Principales elementos arquitectónicos (tracería)</a:t>
            </a:r>
            <a:endParaRPr lang="es-MX" sz="2800" dirty="0"/>
          </a:p>
        </p:txBody>
      </p:sp>
      <p:pic>
        <p:nvPicPr>
          <p:cNvPr id="5" name="4 Marcador de contenido" descr="40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268760"/>
            <a:ext cx="2514932" cy="2448272"/>
          </a:xfrm>
        </p:spPr>
      </p:pic>
      <p:pic>
        <p:nvPicPr>
          <p:cNvPr id="7" name="4 Marcador de contenido" descr="40c.JPG"/>
          <p:cNvPicPr>
            <a:picLocks noChangeAspect="1"/>
          </p:cNvPicPr>
          <p:nvPr/>
        </p:nvPicPr>
        <p:blipFill>
          <a:blip r:embed="rId4" cstate="print"/>
          <a:srcRect l="60920" t="5684" r="14942" b="53106"/>
          <a:stretch>
            <a:fillRect/>
          </a:stretch>
        </p:blipFill>
        <p:spPr>
          <a:xfrm>
            <a:off x="6372200" y="1412776"/>
            <a:ext cx="1512168" cy="2088232"/>
          </a:xfrm>
          <a:prstGeom prst="rect">
            <a:avLst/>
          </a:prstGeom>
        </p:spPr>
      </p:pic>
      <p:pic>
        <p:nvPicPr>
          <p:cNvPr id="8" name="4 Marcador de contenido" descr="40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3861048"/>
            <a:ext cx="1872208" cy="2326627"/>
          </a:xfrm>
          <a:prstGeom prst="rect">
            <a:avLst/>
          </a:prstGeom>
        </p:spPr>
      </p:pic>
      <p:pic>
        <p:nvPicPr>
          <p:cNvPr id="9" name="4 Marcador de contenido" descr="40c.JPG"/>
          <p:cNvPicPr>
            <a:picLocks noChangeAspect="1"/>
          </p:cNvPicPr>
          <p:nvPr/>
        </p:nvPicPr>
        <p:blipFill>
          <a:blip r:embed="rId4" cstate="print"/>
          <a:srcRect l="56188" t="58097" r="9329"/>
          <a:stretch>
            <a:fillRect/>
          </a:stretch>
        </p:blipFill>
        <p:spPr>
          <a:xfrm>
            <a:off x="6156176" y="4077072"/>
            <a:ext cx="2160240" cy="212334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827584" y="1556792"/>
            <a:ext cx="96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Rosetón</a:t>
            </a:r>
            <a:endParaRPr lang="es-MX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004048" y="1340768"/>
            <a:ext cx="1236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Tracería</a:t>
            </a:r>
          </a:p>
          <a:p>
            <a:r>
              <a:rPr lang="es-MX" b="1" dirty="0" smtClean="0"/>
              <a:t>trilobulada</a:t>
            </a:r>
          </a:p>
          <a:p>
            <a:r>
              <a:rPr lang="es-MX" b="1" dirty="0" smtClean="0"/>
              <a:t>(s. XIII)</a:t>
            </a:r>
            <a:endParaRPr lang="es-MX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11560" y="3933056"/>
            <a:ext cx="1623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Tracería</a:t>
            </a:r>
          </a:p>
          <a:p>
            <a:r>
              <a:rPr lang="es-MX" b="1" dirty="0" err="1" smtClean="0"/>
              <a:t>cuatrilobulada</a:t>
            </a:r>
            <a:endParaRPr lang="es-MX" b="1" dirty="0" smtClean="0"/>
          </a:p>
          <a:p>
            <a:r>
              <a:rPr lang="es-MX" b="1" dirty="0" smtClean="0"/>
              <a:t>(s. XIV)</a:t>
            </a:r>
            <a:endParaRPr lang="es-MX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004048" y="4005064"/>
            <a:ext cx="1431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Vejiga de pez</a:t>
            </a:r>
          </a:p>
          <a:p>
            <a:r>
              <a:rPr lang="es-MX" b="1" dirty="0" smtClean="0"/>
              <a:t>(s. XV)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82751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2800" dirty="0" smtClean="0"/>
              <a:t>Catedral de </a:t>
            </a:r>
            <a:r>
              <a:rPr lang="es-MX" sz="2800" dirty="0" err="1" smtClean="0"/>
              <a:t>Notre</a:t>
            </a:r>
            <a:r>
              <a:rPr lang="es-MX" sz="2800" dirty="0" smtClean="0"/>
              <a:t> Dame, París</a:t>
            </a:r>
            <a:endParaRPr lang="es-MX" sz="2800" dirty="0"/>
          </a:p>
        </p:txBody>
      </p:sp>
      <p:pic>
        <p:nvPicPr>
          <p:cNvPr id="8" name="7 Marcador de contenido" descr="43-3 notredam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7128792" cy="5346594"/>
          </a:xfrm>
        </p:spPr>
      </p:pic>
      <p:cxnSp>
        <p:nvCxnSpPr>
          <p:cNvPr id="10" name="9 Conector recto de flecha"/>
          <p:cNvCxnSpPr/>
          <p:nvPr/>
        </p:nvCxnSpPr>
        <p:spPr>
          <a:xfrm rot="10800000" flipV="1">
            <a:off x="4716017" y="836712"/>
            <a:ext cx="1224139" cy="12241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5400000">
            <a:off x="7560333" y="3320989"/>
            <a:ext cx="1008112" cy="648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5400000">
            <a:off x="4463988" y="3681028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6200000" flipH="1">
            <a:off x="2627783" y="2924942"/>
            <a:ext cx="1728193" cy="7200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2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3200" dirty="0" smtClean="0"/>
              <a:t>P</a:t>
            </a:r>
            <a:r>
              <a:rPr lang="es-MX" sz="3200" dirty="0" smtClean="0"/>
              <a:t>órtico de la Catedral </a:t>
            </a:r>
            <a:r>
              <a:rPr lang="es-MX" sz="3200" dirty="0" smtClean="0"/>
              <a:t>Notre Dame. Par</a:t>
            </a:r>
            <a:r>
              <a:rPr lang="es-MX" sz="3200" dirty="0" smtClean="0"/>
              <a:t>ís, Francia</a:t>
            </a:r>
            <a:endParaRPr lang="es-MX" sz="3200" dirty="0"/>
          </a:p>
        </p:txBody>
      </p:sp>
      <p:pic>
        <p:nvPicPr>
          <p:cNvPr id="5" name="4 Marcador de contenido" descr="42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47864" y="1556792"/>
            <a:ext cx="4248472" cy="5133334"/>
          </a:xfrm>
        </p:spPr>
      </p:pic>
      <p:cxnSp>
        <p:nvCxnSpPr>
          <p:cNvPr id="11" name="10 Conector recto de flecha"/>
          <p:cNvCxnSpPr/>
          <p:nvPr/>
        </p:nvCxnSpPr>
        <p:spPr>
          <a:xfrm>
            <a:off x="7076370" y="2852936"/>
            <a:ext cx="7920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6228184" y="3717032"/>
            <a:ext cx="17487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508104" y="5507940"/>
            <a:ext cx="204521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7040874" y="5805264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65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>
                <a:latin typeface="Arial" charset="0"/>
              </a:rPr>
              <a:t>Periodo Gótico</a:t>
            </a:r>
            <a:endParaRPr lang="es-ES" dirty="0">
              <a:latin typeface="Arial" charset="0"/>
            </a:endParaRPr>
          </a:p>
        </p:txBody>
      </p:sp>
      <p:sp>
        <p:nvSpPr>
          <p:cNvPr id="7782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s-ES" sz="2000" dirty="0">
              <a:latin typeface="Arial" charset="0"/>
            </a:endParaRPr>
          </a:p>
        </p:txBody>
      </p:sp>
      <p:pic>
        <p:nvPicPr>
          <p:cNvPr id="77827" name="Picture 7" descr="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20093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Arquitectura civil. El castillo</a:t>
            </a:r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s-MX" dirty="0" smtClean="0"/>
          </a:p>
        </p:txBody>
      </p:sp>
      <p:pic>
        <p:nvPicPr>
          <p:cNvPr id="9" name="6 Marcador de contenido" descr="51 Castillo Pierrefonds, Franc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132856"/>
            <a:ext cx="4320480" cy="3240360"/>
          </a:xfrm>
        </p:spPr>
      </p:pic>
    </p:spTree>
    <p:extLst>
      <p:ext uri="{BB962C8B-B14F-4D97-AF65-F5344CB8AC3E}">
        <p14:creationId xmlns:p14="http://schemas.microsoft.com/office/powerpoint/2010/main" val="336044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3200" i="1" dirty="0" smtClean="0"/>
              <a:t>Arquitectura civil</a:t>
            </a:r>
            <a:endParaRPr lang="es-MX" sz="3200" i="1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038600" cy="4525963"/>
          </a:xfrm>
        </p:spPr>
        <p:txBody>
          <a:bodyPr>
            <a:normAutofit/>
          </a:bodyPr>
          <a:lstStyle/>
          <a:p>
            <a:pPr lvl="1"/>
            <a:endParaRPr lang="es-MX" dirty="0" smtClean="0"/>
          </a:p>
        </p:txBody>
      </p:sp>
      <p:pic>
        <p:nvPicPr>
          <p:cNvPr id="10" name="6 Marcador de contenido" descr="51 Castillo Pierrefonds, Franc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245" r="3822"/>
          <a:stretch>
            <a:fillRect/>
          </a:stretch>
        </p:blipFill>
        <p:spPr>
          <a:xfrm>
            <a:off x="4283968" y="1700808"/>
            <a:ext cx="4392488" cy="3622850"/>
          </a:xfrm>
        </p:spPr>
      </p:pic>
    </p:spTree>
    <p:extLst>
      <p:ext uri="{BB962C8B-B14F-4D97-AF65-F5344CB8AC3E}">
        <p14:creationId xmlns:p14="http://schemas.microsoft.com/office/powerpoint/2010/main" val="288061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0" y="274638"/>
            <a:ext cx="7394515" cy="631831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35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Arial" charset="0"/>
              </a:rPr>
              <a:t>Periodo Románico </a:t>
            </a:r>
            <a:r>
              <a:rPr lang="es-ES_tradnl" sz="3400" dirty="0">
                <a:latin typeface="Arial" charset="0"/>
              </a:rPr>
              <a:t>(s. X-XII)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6 Marcador de contenido" descr="00-1 clun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-24740" b="-24740"/>
          <a:stretch>
            <a:fillRect/>
          </a:stretch>
        </p:blipFill>
        <p:spPr>
          <a:xfrm>
            <a:off x="4648200" y="533400"/>
            <a:ext cx="4038600" cy="4525963"/>
          </a:xfrm>
        </p:spPr>
      </p:pic>
      <p:pic>
        <p:nvPicPr>
          <p:cNvPr id="7" name="8 Marcador de contenido" descr="220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3123" y="4342243"/>
            <a:ext cx="1723677" cy="22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8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Pintura gótica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MX" dirty="0"/>
          </a:p>
        </p:txBody>
      </p:sp>
      <p:pic>
        <p:nvPicPr>
          <p:cNvPr id="7" name="6 Marcador de contenido" descr="59-1 january Hnos Limburg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489060"/>
            <a:ext cx="2986226" cy="4798380"/>
          </a:xfrm>
        </p:spPr>
      </p:pic>
      <p:sp>
        <p:nvSpPr>
          <p:cNvPr id="2" name="CuadroTexto 1"/>
          <p:cNvSpPr txBox="1"/>
          <p:nvPr/>
        </p:nvSpPr>
        <p:spPr>
          <a:xfrm>
            <a:off x="5220072" y="6194736"/>
            <a:ext cx="3290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El libro de las muy ricas horas del </a:t>
            </a:r>
          </a:p>
          <a:p>
            <a:pPr algn="ctr"/>
            <a:r>
              <a:rPr lang="es-ES" dirty="0" smtClean="0"/>
              <a:t>Duque de Berry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057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Cruzadas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124 cruzada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58" b="-87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795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Renacimiento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sz="1400" dirty="0" smtClean="0"/>
          </a:p>
          <a:p>
            <a:r>
              <a:rPr lang="es-MX" dirty="0" smtClean="0"/>
              <a:t>2 periodos: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99792" y="2882355"/>
            <a:ext cx="5842992" cy="3201219"/>
          </a:xfrm>
        </p:spPr>
        <p:txBody>
          <a:bodyPr>
            <a:noAutofit/>
          </a:bodyPr>
          <a:lstStyle/>
          <a:p>
            <a:pPr lvl="1"/>
            <a:r>
              <a:rPr lang="es-MX" sz="3200" dirty="0" smtClean="0"/>
              <a:t>Siglo XV = 1</a:t>
            </a:r>
            <a:r>
              <a:rPr lang="es-MX" sz="3200" dirty="0" smtClean="0">
                <a:solidFill>
                  <a:srgbClr val="FF0000"/>
                </a:solidFill>
              </a:rPr>
              <a:t>400</a:t>
            </a:r>
            <a:r>
              <a:rPr lang="es-MX" sz="3200" dirty="0" smtClean="0"/>
              <a:t> = </a:t>
            </a:r>
            <a:r>
              <a:rPr lang="es-MX" sz="2800" dirty="0" err="1" smtClean="0"/>
              <a:t>Quattrocento</a:t>
            </a:r>
            <a:r>
              <a:rPr lang="es-MX" sz="2800" dirty="0" smtClean="0"/>
              <a:t> </a:t>
            </a:r>
            <a:endParaRPr lang="es-MX" sz="3200" dirty="0" smtClean="0"/>
          </a:p>
          <a:p>
            <a:pPr lvl="1">
              <a:buNone/>
            </a:pPr>
            <a:r>
              <a:rPr lang="es-MX" sz="3200" dirty="0" smtClean="0"/>
              <a:t>		  = Primer Renacimiento.</a:t>
            </a:r>
          </a:p>
          <a:p>
            <a:pPr lvl="1"/>
            <a:endParaRPr lang="es-MX" sz="3200" dirty="0" smtClean="0"/>
          </a:p>
          <a:p>
            <a:pPr lvl="1"/>
            <a:r>
              <a:rPr lang="es-MX" sz="3200" dirty="0" smtClean="0"/>
              <a:t>Siglo XVI = 1</a:t>
            </a:r>
            <a:r>
              <a:rPr lang="es-MX" sz="3200" dirty="0" smtClean="0">
                <a:solidFill>
                  <a:srgbClr val="FF0000"/>
                </a:solidFill>
              </a:rPr>
              <a:t>500</a:t>
            </a:r>
            <a:r>
              <a:rPr lang="es-MX" sz="3200" dirty="0" smtClean="0"/>
              <a:t> = </a:t>
            </a:r>
            <a:r>
              <a:rPr lang="es-MX" sz="2800" dirty="0" err="1" smtClean="0"/>
              <a:t>Cinquecento</a:t>
            </a:r>
            <a:r>
              <a:rPr lang="es-MX" sz="2800" dirty="0" smtClean="0"/>
              <a:t> </a:t>
            </a:r>
          </a:p>
          <a:p>
            <a:pPr lvl="1">
              <a:buNone/>
            </a:pPr>
            <a:r>
              <a:rPr lang="es-MX" sz="2800" dirty="0" smtClean="0"/>
              <a:t>        </a:t>
            </a:r>
            <a:r>
              <a:rPr lang="es-MX" sz="3200" dirty="0" smtClean="0"/>
              <a:t>= Alto Renacimiento.</a:t>
            </a:r>
          </a:p>
          <a:p>
            <a:endParaRPr lang="es-MX" sz="3600" dirty="0"/>
          </a:p>
        </p:txBody>
      </p:sp>
      <p:sp>
        <p:nvSpPr>
          <p:cNvPr id="5" name="4 Abrir llave"/>
          <p:cNvSpPr/>
          <p:nvPr/>
        </p:nvSpPr>
        <p:spPr>
          <a:xfrm>
            <a:off x="2699792" y="1988840"/>
            <a:ext cx="576064" cy="34563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3347864" y="189766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[Antecedentes = Siglo XIV = </a:t>
            </a:r>
            <a:r>
              <a:rPr lang="es-ES" sz="2800" dirty="0" smtClean="0"/>
              <a:t>1300. </a:t>
            </a:r>
            <a:r>
              <a:rPr lang="es-ES" sz="2800" dirty="0" err="1" smtClean="0"/>
              <a:t>Giotto</a:t>
            </a:r>
            <a:r>
              <a:rPr lang="es-ES" sz="2800" dirty="0" smtClean="0"/>
              <a:t> ]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68863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arte en el Renacimiento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04" y="274638"/>
            <a:ext cx="6577520" cy="5953965"/>
          </a:xfrm>
        </p:spPr>
      </p:pic>
      <p:sp>
        <p:nvSpPr>
          <p:cNvPr id="4" name="CuadroTexto 3"/>
          <p:cNvSpPr txBox="1"/>
          <p:nvPr/>
        </p:nvSpPr>
        <p:spPr>
          <a:xfrm>
            <a:off x="911212" y="6228603"/>
            <a:ext cx="6657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Catedral de Florencia. C</a:t>
            </a:r>
            <a:r>
              <a:rPr lang="es-ES" dirty="0" smtClean="0"/>
              <a:t>úpula de </a:t>
            </a:r>
            <a:r>
              <a:rPr lang="es-ES" dirty="0" err="1" smtClean="0"/>
              <a:t>Brunelleschi</a:t>
            </a:r>
            <a:r>
              <a:rPr lang="es-ES" dirty="0" smtClean="0"/>
              <a:t>. Campanario de </a:t>
            </a:r>
            <a:r>
              <a:rPr lang="es-ES" dirty="0" err="1" smtClean="0"/>
              <a:t>Giotto</a:t>
            </a:r>
            <a:r>
              <a:rPr lang="es-ES" dirty="0" smtClean="0"/>
              <a:t>.</a:t>
            </a:r>
          </a:p>
          <a:p>
            <a:pPr algn="ctr"/>
            <a:r>
              <a:rPr lang="es-ES" dirty="0" smtClean="0"/>
              <a:t> Baptisterio con puertas de </a:t>
            </a:r>
            <a:r>
              <a:rPr lang="es-ES" dirty="0" err="1" smtClean="0"/>
              <a:t>Ghiberti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198224" y="1265238"/>
            <a:ext cx="161170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Caracter</a:t>
            </a:r>
            <a:r>
              <a:rPr lang="es-ES" dirty="0" smtClean="0"/>
              <a:t>ísticas: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405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02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6048672" cy="6209969"/>
          </a:xfrm>
        </p:spPr>
      </p:pic>
      <p:sp>
        <p:nvSpPr>
          <p:cNvPr id="3" name="2 CuadroTexto"/>
          <p:cNvSpPr txBox="1"/>
          <p:nvPr/>
        </p:nvSpPr>
        <p:spPr>
          <a:xfrm>
            <a:off x="6444208" y="5805264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Giotto</a:t>
            </a:r>
            <a:r>
              <a:rPr lang="es-MX" sz="1400" dirty="0" smtClean="0"/>
              <a:t>. </a:t>
            </a:r>
          </a:p>
          <a:p>
            <a:r>
              <a:rPr lang="es-MX" sz="1400" i="1" dirty="0" smtClean="0"/>
              <a:t>La adoración de los Reyes</a:t>
            </a:r>
            <a:r>
              <a:rPr lang="es-MX" sz="1400" dirty="0" smtClean="0"/>
              <a:t>. </a:t>
            </a:r>
          </a:p>
          <a:p>
            <a:r>
              <a:rPr lang="es-MX" sz="1400" dirty="0" smtClean="0"/>
              <a:t>Capilla </a:t>
            </a:r>
            <a:r>
              <a:rPr lang="es-MX" sz="1400" dirty="0" err="1" smtClean="0"/>
              <a:t>Dell’Arena</a:t>
            </a:r>
            <a:r>
              <a:rPr lang="es-MX" sz="1400" dirty="0" smtClean="0"/>
              <a:t>. Padua, Italia.</a:t>
            </a:r>
            <a:endParaRPr lang="es-MX" sz="1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588225" y="1268760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1600" dirty="0" smtClean="0"/>
              <a:t>Caracter</a:t>
            </a:r>
            <a:r>
              <a:rPr lang="es-MX" sz="1600" dirty="0" smtClean="0"/>
              <a:t>ísticas:</a:t>
            </a:r>
          </a:p>
          <a:p>
            <a:pPr>
              <a:buFont typeface="Arial" pitchFamily="34" charset="0"/>
              <a:buChar char="•"/>
            </a:pPr>
            <a:endParaRPr lang="es-MX" sz="1600" dirty="0"/>
          </a:p>
          <a:p>
            <a:pPr>
              <a:buFont typeface="Arial" pitchFamily="34" charset="0"/>
              <a:buChar char="•"/>
            </a:pPr>
            <a:endParaRPr lang="es-MX" sz="1600" dirty="0" smtClean="0"/>
          </a:p>
          <a:p>
            <a:pPr>
              <a:buFont typeface="Arial" pitchFamily="34" charset="0"/>
              <a:buChar char="•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20970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200">
                <a:latin typeface="Arial" charset="0"/>
              </a:rPr>
              <a:t>Primer Renacimiento</a:t>
            </a:r>
            <a:br>
              <a:rPr lang="es-ES" sz="3200">
                <a:latin typeface="Arial" charset="0"/>
              </a:rPr>
            </a:br>
            <a:r>
              <a:rPr lang="es-ES" sz="3200">
                <a:latin typeface="Arial" charset="0"/>
              </a:rPr>
              <a:t>Pintura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>
              <a:latin typeface="Arial" charset="0"/>
            </a:endParaRPr>
          </a:p>
        </p:txBody>
      </p:sp>
      <p:pic>
        <p:nvPicPr>
          <p:cNvPr id="81923" name="4 Marcador de contenido" descr="07-1 Masaccio, La Trinidad. Santa Maria Novella. Florencia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3513"/>
            <a:ext cx="4176713" cy="6713537"/>
          </a:xfrm>
        </p:spPr>
      </p:pic>
      <p:sp>
        <p:nvSpPr>
          <p:cNvPr id="81924" name="5 CuadroTexto"/>
          <p:cNvSpPr txBox="1">
            <a:spLocks noChangeArrowheads="1"/>
          </p:cNvSpPr>
          <p:nvPr/>
        </p:nvSpPr>
        <p:spPr bwMode="auto">
          <a:xfrm>
            <a:off x="900113" y="5694363"/>
            <a:ext cx="3600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MX" sz="1600"/>
              <a:t>Masaccio. </a:t>
            </a:r>
            <a:r>
              <a:rPr lang="es-MX" sz="1600" i="1"/>
              <a:t>La Santísima Trinidad</a:t>
            </a:r>
            <a:r>
              <a:rPr lang="es-MX" sz="1600"/>
              <a:t> (con la Virgen, San Juan y los donantes). Fresco. Iglesia de Santa María Novella, Florencia, Italia.</a:t>
            </a:r>
          </a:p>
        </p:txBody>
      </p:sp>
    </p:spTree>
    <p:extLst>
      <p:ext uri="{BB962C8B-B14F-4D97-AF65-F5344CB8AC3E}">
        <p14:creationId xmlns:p14="http://schemas.microsoft.com/office/powerpoint/2010/main" val="54481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>
            <a:normAutofit/>
          </a:bodyPr>
          <a:lstStyle/>
          <a:p>
            <a:r>
              <a:rPr lang="es-ES" sz="3200" dirty="0" err="1" smtClean="0"/>
              <a:t>Fra</a:t>
            </a:r>
            <a:r>
              <a:rPr lang="es-ES" sz="3200" dirty="0" smtClean="0"/>
              <a:t> </a:t>
            </a:r>
            <a:r>
              <a:rPr lang="es-ES" sz="3200" dirty="0" err="1" smtClean="0"/>
              <a:t>Angelico</a:t>
            </a:r>
            <a:r>
              <a:rPr lang="es-ES" sz="3200" dirty="0" smtClean="0"/>
              <a:t>. La anunciación</a:t>
            </a:r>
            <a:endParaRPr lang="es-ES" sz="3200" dirty="0"/>
          </a:p>
        </p:txBody>
      </p:sp>
      <p:pic>
        <p:nvPicPr>
          <p:cNvPr id="5" name="4 Marcador de contenido" descr="08-2 (era 34a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40000"/>
          </a:blip>
          <a:srcRect l="21777" t="1613" r="9263"/>
          <a:stretch>
            <a:fillRect/>
          </a:stretch>
        </p:blipFill>
        <p:spPr>
          <a:xfrm>
            <a:off x="1979712" y="836712"/>
            <a:ext cx="5400600" cy="5778852"/>
          </a:xfrm>
        </p:spPr>
      </p:pic>
      <p:sp>
        <p:nvSpPr>
          <p:cNvPr id="6" name="5 CuadroTexto"/>
          <p:cNvSpPr txBox="1"/>
          <p:nvPr/>
        </p:nvSpPr>
        <p:spPr>
          <a:xfrm>
            <a:off x="251520" y="76470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Elementos </a:t>
            </a:r>
          </a:p>
          <a:p>
            <a:r>
              <a:rPr lang="es-MX" b="1" dirty="0" smtClean="0"/>
              <a:t>iconográficos</a:t>
            </a:r>
            <a:r>
              <a:rPr lang="es-MX" dirty="0" smtClean="0"/>
              <a:t>:</a:t>
            </a:r>
          </a:p>
          <a:p>
            <a:endParaRPr lang="es-MX" dirty="0" smtClean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475656" y="2492896"/>
            <a:ext cx="792088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1691680" y="2060848"/>
            <a:ext cx="2520280" cy="2304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1619672" y="2780928"/>
            <a:ext cx="5616624" cy="31683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10800000">
            <a:off x="5796136" y="2132856"/>
            <a:ext cx="1872208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380312" y="5589240"/>
            <a:ext cx="1702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Temple sobre madera. </a:t>
            </a:r>
          </a:p>
          <a:p>
            <a:r>
              <a:rPr lang="es-MX" sz="1600" dirty="0" smtClean="0"/>
              <a:t>Museo del Prado. Madrid, España.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15984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>
                <a:latin typeface="Arial" charset="0"/>
              </a:rPr>
              <a:t>Primer Renacimiento</a:t>
            </a:r>
            <a:endParaRPr lang="es-ES">
              <a:latin typeface="Arial" charset="0"/>
            </a:endParaRPr>
          </a:p>
        </p:txBody>
      </p:sp>
      <p:sp>
        <p:nvSpPr>
          <p:cNvPr id="7987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ES" sz="2400" dirty="0">
              <a:latin typeface="Arial" charset="0"/>
            </a:endParaRPr>
          </a:p>
        </p:txBody>
      </p:sp>
      <p:pic>
        <p:nvPicPr>
          <p:cNvPr id="79875" name="Picture 7" descr="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08263"/>
            <a:ext cx="4038600" cy="2509837"/>
          </a:xfrm>
          <a:noFill/>
        </p:spPr>
      </p:pic>
      <p:sp>
        <p:nvSpPr>
          <p:cNvPr id="79876" name="Text Box 9"/>
          <p:cNvSpPr txBox="1">
            <a:spLocks noChangeArrowheads="1"/>
          </p:cNvSpPr>
          <p:nvPr/>
        </p:nvSpPr>
        <p:spPr bwMode="auto">
          <a:xfrm>
            <a:off x="5003800" y="5105400"/>
            <a:ext cx="356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/>
              <a:t>Botticelli. El nacimiento de Venus</a:t>
            </a: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393953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dirty="0" smtClean="0"/>
              <a:t>Grabado. </a:t>
            </a:r>
            <a:br>
              <a:rPr lang="es-MX" sz="3600" dirty="0" smtClean="0"/>
            </a:br>
            <a:r>
              <a:rPr lang="es-MX" sz="3600" dirty="0" smtClean="0"/>
              <a:t>Donatello</a:t>
            </a:r>
            <a:r>
              <a:rPr lang="es-MX" sz="3600" dirty="0" smtClean="0"/>
              <a:t>. </a:t>
            </a:r>
            <a:r>
              <a:rPr lang="es-MX" sz="3600" i="1" dirty="0" smtClean="0"/>
              <a:t>El festín de Herodes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endParaRPr lang="es-MX" dirty="0" smtClean="0"/>
          </a:p>
        </p:txBody>
      </p:sp>
      <p:pic>
        <p:nvPicPr>
          <p:cNvPr id="7" name="4 Marcador de contenido" descr="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2377" r="10954"/>
          <a:stretch>
            <a:fillRect/>
          </a:stretch>
        </p:blipFill>
        <p:spPr>
          <a:xfrm>
            <a:off x="4648200" y="1556792"/>
            <a:ext cx="4038600" cy="3950684"/>
          </a:xfrm>
        </p:spPr>
      </p:pic>
      <p:sp>
        <p:nvSpPr>
          <p:cNvPr id="8" name="7 Rectángulo"/>
          <p:cNvSpPr/>
          <p:nvPr/>
        </p:nvSpPr>
        <p:spPr>
          <a:xfrm>
            <a:off x="4860032" y="5618233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 smtClean="0"/>
              <a:t>Donatello. </a:t>
            </a:r>
            <a:r>
              <a:rPr lang="es-MX" sz="1600" i="1" dirty="0" smtClean="0"/>
              <a:t>El festín de Herodes</a:t>
            </a:r>
            <a:r>
              <a:rPr lang="es-MX" sz="1600" dirty="0" smtClean="0"/>
              <a:t>. Bronce. 60 x 60 </a:t>
            </a:r>
            <a:r>
              <a:rPr lang="es-MX" sz="1600" dirty="0" err="1" smtClean="0"/>
              <a:t>cms.</a:t>
            </a:r>
            <a:r>
              <a:rPr lang="es-MX" sz="1600" dirty="0" smtClean="0"/>
              <a:t> Relieve de la pila bautismal del baptisterio de la Catedral de Siena, Italia.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1368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5 Marcador de contenido" descr="03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11111" b="5556"/>
          <a:stretch>
            <a:fillRect/>
          </a:stretch>
        </p:blipFill>
        <p:spPr>
          <a:xfrm>
            <a:off x="5027437" y="404664"/>
            <a:ext cx="2916324" cy="3240360"/>
          </a:xfrm>
        </p:spPr>
      </p:pic>
      <p:pic>
        <p:nvPicPr>
          <p:cNvPr id="5" name="4 Marcador de contenido" descr="01 Ghiberti Paraiso 506 x 287 cm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23528" y="404664"/>
            <a:ext cx="4297978" cy="5760640"/>
          </a:xfrm>
        </p:spPr>
      </p:pic>
      <p:sp>
        <p:nvSpPr>
          <p:cNvPr id="7" name="6 Rectángulo"/>
          <p:cNvSpPr/>
          <p:nvPr/>
        </p:nvSpPr>
        <p:spPr>
          <a:xfrm>
            <a:off x="251520" y="6211669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 smtClean="0"/>
              <a:t>Lorenzo </a:t>
            </a:r>
            <a:r>
              <a:rPr lang="es-MX" sz="1600" dirty="0" err="1" smtClean="0"/>
              <a:t>Ghiberti</a:t>
            </a:r>
            <a:r>
              <a:rPr lang="es-MX" sz="1600" dirty="0" smtClean="0"/>
              <a:t> . Las Puertas del Paraíso. Baptisterio de la Catedral de Florencia.  506 x 287 </a:t>
            </a:r>
            <a:r>
              <a:rPr lang="es-MX" sz="1600" dirty="0" err="1" smtClean="0"/>
              <a:t>cms.</a:t>
            </a:r>
            <a:endParaRPr lang="es-MX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644347" y="3717032"/>
            <a:ext cx="4042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Tema: Visita del Rey Salomón </a:t>
            </a:r>
          </a:p>
          <a:p>
            <a:pPr algn="ctr"/>
            <a:r>
              <a:rPr lang="es-MX" dirty="0" smtClean="0"/>
              <a:t>al Templo de Atala (Antiguo Testamento).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5027437" y="4758267"/>
            <a:ext cx="2943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Caracter</a:t>
            </a:r>
            <a:r>
              <a:rPr lang="es-ES" dirty="0" smtClean="0"/>
              <a:t>ísticas:</a:t>
            </a:r>
          </a:p>
          <a:p>
            <a:r>
              <a:rPr lang="es-ES" dirty="0" smtClean="0"/>
              <a:t>________________________</a:t>
            </a:r>
          </a:p>
          <a:p>
            <a:r>
              <a:rPr lang="es-ES" dirty="0" smtClean="0"/>
              <a:t>________________________</a:t>
            </a:r>
          </a:p>
          <a:p>
            <a:r>
              <a:rPr lang="es-ES" dirty="0" smtClean="0"/>
              <a:t>________________________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421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8272" y="1600200"/>
            <a:ext cx="3393281" cy="4524375"/>
          </a:xfrm>
        </p:spPr>
      </p:pic>
      <p:pic>
        <p:nvPicPr>
          <p:cNvPr id="6" name="5 Marcador de contenido" descr="1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210589"/>
            <a:ext cx="4037013" cy="3303597"/>
          </a:xfr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dirty="0">
                <a:latin typeface="Arial" charset="0"/>
              </a:rPr>
              <a:t>Periodo Románico </a:t>
            </a:r>
            <a:r>
              <a:rPr lang="es-ES_tradnl" sz="3400" dirty="0">
                <a:latin typeface="Arial" charset="0"/>
              </a:rPr>
              <a:t>(s. X-XII)</a:t>
            </a:r>
            <a:endParaRPr lang="es-ES" dirty="0"/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3572933" y="1600200"/>
            <a:ext cx="1202267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6705600" y="1778000"/>
            <a:ext cx="1100667" cy="846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426771" y="6124575"/>
            <a:ext cx="4690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Completar nombres de formas arquitect</a:t>
            </a:r>
            <a:r>
              <a:rPr lang="es-ES" dirty="0" smtClean="0"/>
              <a:t>ónicas</a:t>
            </a:r>
          </a:p>
          <a:p>
            <a:r>
              <a:rPr lang="es-ES" dirty="0" smtClean="0"/>
              <a:t>Principales. Les puse dos ejemplos. Agregar más</a:t>
            </a:r>
          </a:p>
        </p:txBody>
      </p:sp>
    </p:spTree>
    <p:extLst>
      <p:ext uri="{BB962C8B-B14F-4D97-AF65-F5344CB8AC3E}">
        <p14:creationId xmlns:p14="http://schemas.microsoft.com/office/powerpoint/2010/main" val="299880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/>
          </a:bodyPr>
          <a:lstStyle/>
          <a:p>
            <a:r>
              <a:rPr lang="es-MX" sz="2800" dirty="0" smtClean="0"/>
              <a:t>Pintura de la Escuela Flamenca primitiva</a:t>
            </a:r>
            <a:endParaRPr lang="es-MX" sz="2800" dirty="0"/>
          </a:p>
        </p:txBody>
      </p:sp>
      <p:pic>
        <p:nvPicPr>
          <p:cNvPr id="12" name="11 Marcador de contenido" descr="22-0 Arnolfin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4297902" cy="5904656"/>
          </a:xfrm>
        </p:spPr>
      </p:pic>
      <p:sp>
        <p:nvSpPr>
          <p:cNvPr id="4" name="3 CuadroTexto"/>
          <p:cNvSpPr txBox="1"/>
          <p:nvPr/>
        </p:nvSpPr>
        <p:spPr>
          <a:xfrm>
            <a:off x="5037579" y="6309320"/>
            <a:ext cx="367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Jan Van Eyck. El matrimonio Arnolfini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962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Traer al examen la revista </a:t>
            </a:r>
            <a:r>
              <a:rPr lang="es-ES" i="1" dirty="0" smtClean="0"/>
              <a:t>El mundo medieval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15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620688"/>
            <a:ext cx="4035425" cy="4524375"/>
          </a:xfrm>
        </p:spPr>
        <p:txBody>
          <a:bodyPr/>
          <a:lstStyle/>
          <a:p>
            <a:r>
              <a:rPr lang="es-MX" dirty="0" smtClean="0"/>
              <a:t>Uso de dos tipos de bóveda:</a:t>
            </a:r>
          </a:p>
          <a:p>
            <a:pPr lvl="1"/>
            <a:r>
              <a:rPr lang="es-MX" dirty="0" smtClean="0"/>
              <a:t>Bóveda de cañón (con los arcos fajones resaltados)</a:t>
            </a:r>
          </a:p>
          <a:p>
            <a:endParaRPr lang="es-MX" dirty="0" smtClean="0"/>
          </a:p>
          <a:p>
            <a:pPr lvl="1"/>
            <a:r>
              <a:rPr lang="es-MX" dirty="0" smtClean="0"/>
              <a:t>Bóveda de arista o de crucería (cruce transversal de dos bóvedas de cañón)</a:t>
            </a:r>
          </a:p>
          <a:p>
            <a:endParaRPr lang="es-MX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3841" y="4803280"/>
            <a:ext cx="3168352" cy="1927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5 Imagen" descr="05.JPG"/>
          <p:cNvPicPr>
            <a:picLocks noChangeAspect="1"/>
          </p:cNvPicPr>
          <p:nvPr/>
        </p:nvPicPr>
        <p:blipFill>
          <a:blip r:embed="rId4" cstate="print"/>
          <a:srcRect l="2484" t="4954" r="11801"/>
          <a:stretch>
            <a:fillRect/>
          </a:stretch>
        </p:blipFill>
        <p:spPr>
          <a:xfrm>
            <a:off x="6372200" y="3933056"/>
            <a:ext cx="2232248" cy="2196375"/>
          </a:xfrm>
          <a:prstGeom prst="rect">
            <a:avLst/>
          </a:prstGeom>
        </p:spPr>
      </p:pic>
      <p:pic>
        <p:nvPicPr>
          <p:cNvPr id="7" name="6 Imagen" descr="04.JPG"/>
          <p:cNvPicPr>
            <a:picLocks noChangeAspect="1"/>
          </p:cNvPicPr>
          <p:nvPr/>
        </p:nvPicPr>
        <p:blipFill>
          <a:blip r:embed="rId5" cstate="print"/>
          <a:srcRect l="9133" r="7562" b="20600"/>
          <a:stretch>
            <a:fillRect/>
          </a:stretch>
        </p:blipFill>
        <p:spPr>
          <a:xfrm>
            <a:off x="5148064" y="404664"/>
            <a:ext cx="2160240" cy="30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9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Arte Románico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3113" cy="4524375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7" name="6 Marcador de contenido" descr="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512678"/>
            <a:ext cx="4037013" cy="2762958"/>
          </a:xfrm>
        </p:spPr>
      </p:pic>
      <p:sp>
        <p:nvSpPr>
          <p:cNvPr id="8" name="7 CuadroTexto"/>
          <p:cNvSpPr txBox="1"/>
          <p:nvPr/>
        </p:nvSpPr>
        <p:spPr>
          <a:xfrm>
            <a:off x="6817953" y="61245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MX" dirty="0" smtClean="0">
              <a:solidFill>
                <a:schemeClr val="tx1"/>
              </a:solidFill>
            </a:endParaRPr>
          </a:p>
        </p:txBody>
      </p:sp>
      <p:pic>
        <p:nvPicPr>
          <p:cNvPr id="6" name="6 Marcador de contenido" descr="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6902" y="4461902"/>
            <a:ext cx="2162102" cy="22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5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>
                <a:latin typeface="Arial" charset="0"/>
              </a:rPr>
              <a:t>Periodo Románico </a:t>
            </a:r>
            <a:r>
              <a:rPr lang="es-ES_tradnl" sz="3400" dirty="0">
                <a:latin typeface="Arial" charset="0"/>
              </a:rPr>
              <a:t>(s. X-XII)</a:t>
            </a:r>
            <a:endParaRPr lang="es-ES" sz="3400" dirty="0">
              <a:latin typeface="Arial" charset="0"/>
            </a:endParaRPr>
          </a:p>
        </p:txBody>
      </p:sp>
      <p:sp>
        <p:nvSpPr>
          <p:cNvPr id="7373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s-ES" sz="2800" dirty="0">
              <a:latin typeface="Arial" charset="0"/>
            </a:endParaRPr>
          </a:p>
        </p:txBody>
      </p:sp>
      <p:pic>
        <p:nvPicPr>
          <p:cNvPr id="73731" name="Picture 7" descr="2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0"/>
          <a:stretch/>
        </p:blipFill>
        <p:spPr>
          <a:xfrm>
            <a:off x="4648200" y="2347913"/>
            <a:ext cx="4038600" cy="2715154"/>
          </a:xfrm>
          <a:noFill/>
        </p:spPr>
      </p:pic>
      <p:sp>
        <p:nvSpPr>
          <p:cNvPr id="2" name="CuadroTexto 1"/>
          <p:cNvSpPr txBox="1"/>
          <p:nvPr/>
        </p:nvSpPr>
        <p:spPr>
          <a:xfrm>
            <a:off x="5113867" y="5317067"/>
            <a:ext cx="322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Complejo </a:t>
            </a:r>
            <a:r>
              <a:rPr lang="es-ES" dirty="0" err="1" smtClean="0"/>
              <a:t>catedralico</a:t>
            </a:r>
            <a:r>
              <a:rPr lang="es-ES" dirty="0" smtClean="0"/>
              <a:t>. Pisa, Italia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853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Escultura románica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5425" cy="4524375"/>
          </a:xfrm>
        </p:spPr>
        <p:txBody>
          <a:bodyPr/>
          <a:lstStyle/>
          <a:p>
            <a:pPr>
              <a:buNone/>
            </a:pPr>
            <a:endParaRPr lang="es-MX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6343" t="630"/>
          <a:stretch>
            <a:fillRect/>
          </a:stretch>
        </p:blipFill>
        <p:spPr bwMode="auto">
          <a:xfrm>
            <a:off x="4948406" y="3073401"/>
            <a:ext cx="223896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2614" y="274638"/>
            <a:ext cx="1769485" cy="3096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0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Pintura románica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s-MX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4499992" y="5661248"/>
            <a:ext cx="4185761" cy="568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 smtClean="0">
                <a:solidFill>
                  <a:schemeClr val="tx1"/>
                </a:solidFill>
              </a:rPr>
              <a:t>Pintura mural. Fresco. Tema: La matanza</a:t>
            </a:r>
          </a:p>
          <a:p>
            <a:r>
              <a:rPr lang="es-MX" sz="1800" dirty="0" smtClean="0">
                <a:solidFill>
                  <a:schemeClr val="tx1"/>
                </a:solidFill>
              </a:rPr>
              <a:t>de los Santos Inocentes (recuerdo de Jesús)</a:t>
            </a:r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8" name="7 Marcador de contenido" descr="Margarit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196751"/>
            <a:ext cx="3600400" cy="4328197"/>
          </a:xfrm>
        </p:spPr>
      </p:pic>
    </p:spTree>
    <p:extLst>
      <p:ext uri="{BB962C8B-B14F-4D97-AF65-F5344CB8AC3E}">
        <p14:creationId xmlns:p14="http://schemas.microsoft.com/office/powerpoint/2010/main" val="209683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Pintura románica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s-MX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4932040" y="4869160"/>
            <a:ext cx="3619132" cy="1045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Tabla de madera. Temple.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Frontal de Santa Margarita 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(a la manera de </a:t>
            </a:r>
            <a:r>
              <a:rPr lang="es-MX" dirty="0" err="1" smtClean="0">
                <a:solidFill>
                  <a:schemeClr val="tx1"/>
                </a:solidFill>
              </a:rPr>
              <a:t>Theotokos</a:t>
            </a:r>
            <a:r>
              <a:rPr lang="es-MX" dirty="0" smtClean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8" name="7 Marcador de contenido" descr="Margarit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13913"/>
          <a:stretch>
            <a:fillRect/>
          </a:stretch>
        </p:blipFill>
        <p:spPr>
          <a:xfrm>
            <a:off x="4283968" y="1844824"/>
            <a:ext cx="4692158" cy="2880320"/>
          </a:xfrm>
        </p:spPr>
      </p:pic>
    </p:spTree>
    <p:extLst>
      <p:ext uri="{BB962C8B-B14F-4D97-AF65-F5344CB8AC3E}">
        <p14:creationId xmlns:p14="http://schemas.microsoft.com/office/powerpoint/2010/main" val="395707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475</Words>
  <Application>Microsoft Macintosh PowerPoint</Application>
  <PresentationFormat>Presentación en pantalla (4:3)</PresentationFormat>
  <Paragraphs>119</Paragraphs>
  <Slides>31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Imágenes para 2º examen parcial  Edad Media y Edad Moderna</vt:lpstr>
      <vt:lpstr>Periodo Románico (s. X-XII)</vt:lpstr>
      <vt:lpstr>Periodo Románico (s. X-XII)</vt:lpstr>
      <vt:lpstr>Presentación de PowerPoint</vt:lpstr>
      <vt:lpstr>Arte Románico</vt:lpstr>
      <vt:lpstr>Periodo Románico (s. X-XII)</vt:lpstr>
      <vt:lpstr>Escultura románica</vt:lpstr>
      <vt:lpstr>Pintura románica</vt:lpstr>
      <vt:lpstr>Pintura románica</vt:lpstr>
      <vt:lpstr>Periodo Gótico (s. XIII)</vt:lpstr>
      <vt:lpstr>Presentación de PowerPoint</vt:lpstr>
      <vt:lpstr>Presentación de PowerPoint</vt:lpstr>
      <vt:lpstr>Principales elementos arquitectónicos (tracería)</vt:lpstr>
      <vt:lpstr>Catedral de Notre Dame, París</vt:lpstr>
      <vt:lpstr>Pórtico de la Catedral Notre Dame. París, Francia</vt:lpstr>
      <vt:lpstr>Periodo Gótico</vt:lpstr>
      <vt:lpstr>Arquitectura civil. El castillo</vt:lpstr>
      <vt:lpstr>Arquitectura civil</vt:lpstr>
      <vt:lpstr>Presentación de PowerPoint</vt:lpstr>
      <vt:lpstr>Pintura gótica</vt:lpstr>
      <vt:lpstr>Las Cruzadas</vt:lpstr>
      <vt:lpstr>El Renacimiento</vt:lpstr>
      <vt:lpstr>El arte en el Renacimiento</vt:lpstr>
      <vt:lpstr>Presentación de PowerPoint</vt:lpstr>
      <vt:lpstr>Primer Renacimiento Pintura</vt:lpstr>
      <vt:lpstr>Fra Angelico. La anunciación</vt:lpstr>
      <vt:lpstr>Primer Renacimiento</vt:lpstr>
      <vt:lpstr>Grabado.  Donatello. El festín de Herodes</vt:lpstr>
      <vt:lpstr>Presentación de PowerPoint</vt:lpstr>
      <vt:lpstr>Presentación de PowerPoint</vt:lpstr>
      <vt:lpstr>Traer al examen la revista El mundo medieval</vt:lpstr>
    </vt:vector>
  </TitlesOfParts>
  <Company>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Imágenes para 2º examen parcial  Edad Media y Edad Moderna</dc:title>
  <dc:creator>Áurea Maya</dc:creator>
  <cp:lastModifiedBy>Áurea Maya</cp:lastModifiedBy>
  <cp:revision>30</cp:revision>
  <dcterms:created xsi:type="dcterms:W3CDTF">2015-03-26T16:49:44Z</dcterms:created>
  <dcterms:modified xsi:type="dcterms:W3CDTF">2015-04-06T15:17:26Z</dcterms:modified>
</cp:coreProperties>
</file>